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61" r:id="rId76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8571A7-494B-459A-8826-234245E45A34}">
  <a:tblStyle styleId="{288571A7-494B-459A-8826-234245E45A3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9892550-B652-4DDA-A3BB-4FE20BAE2DB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29944DB-34FB-4DEA-B008-E4F21B42DD2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9E4EC06-1E1C-48C8-BC3A-EACBF98C3C2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361FAAE-1A26-4841-86ED-203FB85BA081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76" Type="http://schemas.openxmlformats.org/officeDocument/2006/relationships/slide" Target="slides/slide6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5.jpg>
</file>

<file path=ppt/media/image26.jpg>
</file>

<file path=ppt/media/image27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1.jpg>
</file>

<file path=ppt/media/image42.jpg>
</file>

<file path=ppt/media/image45.jpg>
</file>

<file path=ppt/media/image46.png>
</file>

<file path=ppt/media/image5.png>
</file>

<file path=ppt/media/image50.png>
</file>

<file path=ppt/media/image6.pn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0" name="Shape 3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/>
              <a:t>1.1.a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/>
              <a:t>1.3.a</a:t>
            </a:r>
            <a:endParaRPr/>
          </a:p>
        </p:txBody>
      </p:sp>
      <p:sp>
        <p:nvSpPr>
          <p:cNvPr id="3602" name="Google Shape;3602;p6:notes"/>
          <p:cNvSpPr/>
          <p:nvPr>
            <p:ph idx="2" type="sldImg"/>
          </p:nvPr>
        </p:nvSpPr>
        <p:spPr>
          <a:xfrm>
            <a:off x="1143225" y="685800"/>
            <a:ext cx="45723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2.png"/><Relationship Id="rId3" Type="http://schemas.openxmlformats.org/officeDocument/2006/relationships/image" Target="../media/image31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9.png"/><Relationship Id="rId7" Type="http://schemas.openxmlformats.org/officeDocument/2006/relationships/image" Target="../media/image17.png"/><Relationship Id="rId8" Type="http://schemas.openxmlformats.org/officeDocument/2006/relationships/image" Target="../media/image27.png"/><Relationship Id="rId9" Type="http://schemas.openxmlformats.org/officeDocument/2006/relationships/image" Target="../media/image21.png"/><Relationship Id="rId10" Type="http://schemas.openxmlformats.org/officeDocument/2006/relationships/image" Target="../media/image20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6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5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1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2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Relationship Id="rId3" Type="http://schemas.openxmlformats.org/officeDocument/2006/relationships/image" Target="../media/image9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50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6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1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7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49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29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2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4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47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0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25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13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2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4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0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43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0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2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64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37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8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4.png"/><Relationship Id="rId3" Type="http://schemas.openxmlformats.org/officeDocument/2006/relationships/image" Target="../media/image33.png"/><Relationship Id="rId4" Type="http://schemas.openxmlformats.org/officeDocument/2006/relationships/image" Target="../media/image32.png"/><Relationship Id="rId5" Type="http://schemas.openxmlformats.org/officeDocument/2006/relationships/image" Target="../media/image35.jpg"/><Relationship Id="rId6" Type="http://schemas.openxmlformats.org/officeDocument/2006/relationships/image" Target="../media/image38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9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18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9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8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33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3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11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4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1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2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1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46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65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1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2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5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53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52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14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55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4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63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39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10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0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6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1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58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6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3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16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57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3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19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36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8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5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3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4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603" name="Shape 3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" name="Google Shape;3604;p562"/>
          <p:cNvSpPr txBox="1"/>
          <p:nvPr/>
        </p:nvSpPr>
        <p:spPr>
          <a:xfrm>
            <a:off x="687933" y="1011940"/>
            <a:ext cx="3373800" cy="3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zh-CN" sz="1700" u="none" cap="none" strike="noStrike">
                <a:solidFill>
                  <a:srgbClr val="171717"/>
                </a:solidFill>
                <a:latin typeface="Verdana"/>
                <a:ea typeface="Verdana"/>
                <a:cs typeface="Verdana"/>
                <a:sym typeface="Verdana"/>
              </a:rPr>
              <a:t>Prioritize resources to engage with: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66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68944"/>
              </a:buClr>
              <a:buSzPts val="1600"/>
              <a:buFont typeface="Noto Sans Symbols"/>
              <a:buChar char="✔"/>
            </a:pPr>
            <a:r>
              <a:rPr b="0" i="0" lang="zh-CN" sz="1600" u="none" cap="none" strike="noStrike">
                <a:solidFill>
                  <a:srgbClr val="171717"/>
                </a:solidFill>
                <a:latin typeface="Verdana"/>
                <a:ea typeface="Verdana"/>
                <a:cs typeface="Verdana"/>
                <a:sym typeface="Verdana"/>
              </a:rPr>
              <a:t>BIPOC communities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66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68944"/>
              </a:buClr>
              <a:buSzPts val="1600"/>
              <a:buFont typeface="Noto Sans Symbols"/>
              <a:buChar char="✔"/>
            </a:pPr>
            <a:r>
              <a:rPr b="0" i="0" lang="zh-CN" sz="16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rPr>
              <a:t>Limited-English populations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66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68944"/>
              </a:buClr>
              <a:buSzPts val="1600"/>
              <a:buFont typeface="Noto Sans Symbols"/>
              <a:buChar char="✔"/>
            </a:pPr>
            <a:r>
              <a:rPr b="0" i="0" lang="zh-CN" sz="1600" u="none" cap="none" strike="noStrike">
                <a:solidFill>
                  <a:srgbClr val="171717"/>
                </a:solidFill>
                <a:latin typeface="Verdana"/>
                <a:ea typeface="Verdana"/>
                <a:cs typeface="Verdana"/>
                <a:sym typeface="Verdana"/>
              </a:rPr>
              <a:t>Youth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66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68944"/>
              </a:buClr>
              <a:buSzPts val="1600"/>
              <a:buFont typeface="Noto Sans Symbols"/>
              <a:buChar char="✔"/>
            </a:pPr>
            <a:r>
              <a:rPr b="0" i="0" lang="zh-CN" sz="1600" u="none" cap="none" strike="noStrike">
                <a:solidFill>
                  <a:srgbClr val="171717"/>
                </a:solidFill>
                <a:latin typeface="Comic Sans MS"/>
                <a:ea typeface="Comic Sans MS"/>
                <a:cs typeface="Comic Sans MS"/>
                <a:sym typeface="Comic Sans MS"/>
              </a:rPr>
              <a:t>Renters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zh-CN" sz="1700" u="none" cap="none" strike="noStrike">
                <a:solidFill>
                  <a:srgbClr val="171717"/>
                </a:solidFill>
                <a:latin typeface="Courier New"/>
                <a:ea typeface="Courier New"/>
                <a:cs typeface="Courier New"/>
                <a:sym typeface="Courier New"/>
              </a:rPr>
              <a:t>We will also engage with: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City boards and commissions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Public agencies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71717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171717"/>
                </a:solidFill>
                <a:latin typeface="Verdana"/>
                <a:ea typeface="Verdana"/>
                <a:cs typeface="Verdana"/>
                <a:sym typeface="Verdana"/>
              </a:rPr>
              <a:t>Cultural organizations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Policy advocates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Community-based organizations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5" name="Google Shape;3605;p562"/>
          <p:cNvSpPr txBox="1"/>
          <p:nvPr>
            <p:ph type="title"/>
          </p:nvPr>
        </p:nvSpPr>
        <p:spPr>
          <a:xfrm>
            <a:off x="533095" y="177307"/>
            <a:ext cx="49218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27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 sz="3000">
                <a:solidFill>
                  <a:srgbClr val="0057A3"/>
                </a:solidFill>
              </a:rPr>
              <a:t>Equitable Community Engagement</a:t>
            </a:r>
            <a:endParaRPr sz="3000"/>
          </a:p>
        </p:txBody>
      </p:sp>
      <p:sp>
        <p:nvSpPr>
          <p:cNvPr id="3606" name="Google Shape;3606;p562"/>
          <p:cNvSpPr txBox="1"/>
          <p:nvPr/>
        </p:nvSpPr>
        <p:spPr>
          <a:xfrm>
            <a:off x="4388262" y="1300597"/>
            <a:ext cx="3334800" cy="3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7150">
            <a:spAutoFit/>
          </a:bodyPr>
          <a:lstStyle/>
          <a:p>
            <a:pPr indent="-254000" lvl="0" marL="266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8944"/>
              </a:buClr>
              <a:buSzPts val="1600"/>
              <a:buFont typeface="Noto Sans Symbols"/>
              <a:buChar char="✔"/>
            </a:pPr>
            <a:r>
              <a:rPr b="0" i="0" lang="zh-CN" sz="16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rPr>
              <a:t>LGBTQ community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66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68944"/>
              </a:buClr>
              <a:buSzPts val="1600"/>
              <a:buFont typeface="Noto Sans Symbols"/>
              <a:buChar char="✔"/>
            </a:pPr>
            <a:r>
              <a:rPr b="0" i="0" lang="zh-CN" sz="16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rPr>
              <a:t>People with disabilities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66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68944"/>
              </a:buClr>
              <a:buSzPts val="1600"/>
              <a:buFont typeface="Noto Sans Symbols"/>
              <a:buChar char="✔"/>
            </a:pPr>
            <a:r>
              <a:rPr b="0" i="0" lang="zh-CN" sz="16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rPr>
              <a:t>Low-income populations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66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68944"/>
              </a:buClr>
              <a:buSzPts val="1600"/>
              <a:buFont typeface="Noto Sans Symbols"/>
              <a:buChar char="✔"/>
            </a:pPr>
            <a:r>
              <a:rPr b="0" i="0" lang="zh-CN" sz="16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rPr>
              <a:t>People experiencing homelessness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41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Neighborhood associations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associations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Small business owners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Property owners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Builders and developers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b="0" i="0" lang="zh-C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 public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7" name="Google Shape;3607;p562"/>
          <p:cNvSpPr/>
          <p:nvPr/>
        </p:nvSpPr>
        <p:spPr>
          <a:xfrm>
            <a:off x="573697" y="2731772"/>
            <a:ext cx="8560594" cy="280510"/>
          </a:xfrm>
          <a:custGeom>
            <a:rect b="b" l="l" r="r" t="t"/>
            <a:pathLst>
              <a:path extrusionOk="0" h="374014" w="11414125">
                <a:moveTo>
                  <a:pt x="0" y="40575"/>
                </a:moveTo>
                <a:lnTo>
                  <a:pt x="46665" y="44455"/>
                </a:lnTo>
                <a:lnTo>
                  <a:pt x="93617" y="48136"/>
                </a:lnTo>
                <a:lnTo>
                  <a:pt x="140851" y="51623"/>
                </a:lnTo>
                <a:lnTo>
                  <a:pt x="188359" y="54918"/>
                </a:lnTo>
                <a:lnTo>
                  <a:pt x="236136" y="58026"/>
                </a:lnTo>
                <a:lnTo>
                  <a:pt x="284176" y="60950"/>
                </a:lnTo>
                <a:lnTo>
                  <a:pt x="332473" y="63693"/>
                </a:lnTo>
                <a:lnTo>
                  <a:pt x="381020" y="66258"/>
                </a:lnTo>
                <a:lnTo>
                  <a:pt x="429813" y="68651"/>
                </a:lnTo>
                <a:lnTo>
                  <a:pt x="478843" y="70873"/>
                </a:lnTo>
                <a:lnTo>
                  <a:pt x="528107" y="72929"/>
                </a:lnTo>
                <a:lnTo>
                  <a:pt x="577596" y="74822"/>
                </a:lnTo>
                <a:lnTo>
                  <a:pt x="627307" y="76556"/>
                </a:lnTo>
                <a:lnTo>
                  <a:pt x="677231" y="78134"/>
                </a:lnTo>
                <a:lnTo>
                  <a:pt x="727364" y="79560"/>
                </a:lnTo>
                <a:lnTo>
                  <a:pt x="777700" y="80837"/>
                </a:lnTo>
                <a:lnTo>
                  <a:pt x="828231" y="81970"/>
                </a:lnTo>
                <a:lnTo>
                  <a:pt x="878953" y="82960"/>
                </a:lnTo>
                <a:lnTo>
                  <a:pt x="929859" y="83812"/>
                </a:lnTo>
                <a:lnTo>
                  <a:pt x="980943" y="84530"/>
                </a:lnTo>
                <a:lnTo>
                  <a:pt x="1032199" y="85117"/>
                </a:lnTo>
                <a:lnTo>
                  <a:pt x="1083621" y="85577"/>
                </a:lnTo>
                <a:lnTo>
                  <a:pt x="1135203" y="85913"/>
                </a:lnTo>
                <a:lnTo>
                  <a:pt x="1186939" y="86128"/>
                </a:lnTo>
                <a:lnTo>
                  <a:pt x="1238822" y="86227"/>
                </a:lnTo>
                <a:lnTo>
                  <a:pt x="1290847" y="86212"/>
                </a:lnTo>
                <a:lnTo>
                  <a:pt x="1343008" y="86088"/>
                </a:lnTo>
                <a:lnTo>
                  <a:pt x="1395299" y="85858"/>
                </a:lnTo>
                <a:lnTo>
                  <a:pt x="1447713" y="85525"/>
                </a:lnTo>
                <a:lnTo>
                  <a:pt x="1500245" y="85093"/>
                </a:lnTo>
                <a:lnTo>
                  <a:pt x="1552889" y="84565"/>
                </a:lnTo>
                <a:lnTo>
                  <a:pt x="1605637" y="83946"/>
                </a:lnTo>
                <a:lnTo>
                  <a:pt x="1658485" y="83238"/>
                </a:lnTo>
                <a:lnTo>
                  <a:pt x="1711427" y="82445"/>
                </a:lnTo>
                <a:lnTo>
                  <a:pt x="1764456" y="81571"/>
                </a:lnTo>
                <a:lnTo>
                  <a:pt x="1817566" y="80620"/>
                </a:lnTo>
                <a:lnTo>
                  <a:pt x="1870751" y="79594"/>
                </a:lnTo>
                <a:lnTo>
                  <a:pt x="1924005" y="78497"/>
                </a:lnTo>
                <a:lnTo>
                  <a:pt x="1977322" y="77334"/>
                </a:lnTo>
                <a:lnTo>
                  <a:pt x="2030697" y="76106"/>
                </a:lnTo>
                <a:lnTo>
                  <a:pt x="2084122" y="74819"/>
                </a:lnTo>
                <a:lnTo>
                  <a:pt x="2137592" y="73475"/>
                </a:lnTo>
                <a:lnTo>
                  <a:pt x="2191101" y="72079"/>
                </a:lnTo>
                <a:lnTo>
                  <a:pt x="2244643" y="70633"/>
                </a:lnTo>
                <a:lnTo>
                  <a:pt x="2298211" y="69141"/>
                </a:lnTo>
                <a:lnTo>
                  <a:pt x="2351801" y="67606"/>
                </a:lnTo>
                <a:lnTo>
                  <a:pt x="2405405" y="66033"/>
                </a:lnTo>
                <a:lnTo>
                  <a:pt x="2459017" y="64425"/>
                </a:lnTo>
                <a:lnTo>
                  <a:pt x="2512632" y="62785"/>
                </a:lnTo>
                <a:lnTo>
                  <a:pt x="2566244" y="61117"/>
                </a:lnTo>
                <a:lnTo>
                  <a:pt x="2619845" y="59425"/>
                </a:lnTo>
                <a:lnTo>
                  <a:pt x="2673432" y="57711"/>
                </a:lnTo>
                <a:lnTo>
                  <a:pt x="2726996" y="55980"/>
                </a:lnTo>
                <a:lnTo>
                  <a:pt x="2780533" y="54235"/>
                </a:lnTo>
                <a:lnTo>
                  <a:pt x="2834036" y="52480"/>
                </a:lnTo>
                <a:lnTo>
                  <a:pt x="2887500" y="50718"/>
                </a:lnTo>
                <a:lnTo>
                  <a:pt x="2940917" y="48953"/>
                </a:lnTo>
                <a:lnTo>
                  <a:pt x="2994282" y="47187"/>
                </a:lnTo>
                <a:lnTo>
                  <a:pt x="3047590" y="45426"/>
                </a:lnTo>
                <a:lnTo>
                  <a:pt x="3100833" y="43672"/>
                </a:lnTo>
                <a:lnTo>
                  <a:pt x="3154006" y="41929"/>
                </a:lnTo>
                <a:lnTo>
                  <a:pt x="3207103" y="40200"/>
                </a:lnTo>
                <a:lnTo>
                  <a:pt x="3260118" y="38489"/>
                </a:lnTo>
                <a:lnTo>
                  <a:pt x="3313045" y="36800"/>
                </a:lnTo>
                <a:lnTo>
                  <a:pt x="3365877" y="35136"/>
                </a:lnTo>
                <a:lnTo>
                  <a:pt x="3418609" y="33501"/>
                </a:lnTo>
                <a:lnTo>
                  <a:pt x="3471234" y="31897"/>
                </a:lnTo>
                <a:lnTo>
                  <a:pt x="3523747" y="30330"/>
                </a:lnTo>
                <a:lnTo>
                  <a:pt x="3576141" y="28802"/>
                </a:lnTo>
                <a:lnTo>
                  <a:pt x="3628411" y="27316"/>
                </a:lnTo>
                <a:lnTo>
                  <a:pt x="3680550" y="25877"/>
                </a:lnTo>
                <a:lnTo>
                  <a:pt x="3732553" y="24488"/>
                </a:lnTo>
                <a:lnTo>
                  <a:pt x="3784413" y="23152"/>
                </a:lnTo>
                <a:lnTo>
                  <a:pt x="3836123" y="21873"/>
                </a:lnTo>
                <a:lnTo>
                  <a:pt x="3887680" y="20655"/>
                </a:lnTo>
                <a:lnTo>
                  <a:pt x="3939075" y="19501"/>
                </a:lnTo>
                <a:lnTo>
                  <a:pt x="3990303" y="18414"/>
                </a:lnTo>
                <a:lnTo>
                  <a:pt x="4041358" y="17399"/>
                </a:lnTo>
                <a:lnTo>
                  <a:pt x="4092234" y="16458"/>
                </a:lnTo>
                <a:lnTo>
                  <a:pt x="4142925" y="15596"/>
                </a:lnTo>
                <a:lnTo>
                  <a:pt x="4193425" y="14815"/>
                </a:lnTo>
                <a:lnTo>
                  <a:pt x="4243727" y="14120"/>
                </a:lnTo>
                <a:lnTo>
                  <a:pt x="4293827" y="13514"/>
                </a:lnTo>
                <a:lnTo>
                  <a:pt x="4343717" y="13000"/>
                </a:lnTo>
                <a:lnTo>
                  <a:pt x="4393391" y="12582"/>
                </a:lnTo>
                <a:lnTo>
                  <a:pt x="4442844" y="12264"/>
                </a:lnTo>
                <a:lnTo>
                  <a:pt x="4492070" y="12049"/>
                </a:lnTo>
                <a:lnTo>
                  <a:pt x="4541062" y="11940"/>
                </a:lnTo>
                <a:lnTo>
                  <a:pt x="4589814" y="11942"/>
                </a:lnTo>
                <a:lnTo>
                  <a:pt x="4638321" y="12057"/>
                </a:lnTo>
                <a:lnTo>
                  <a:pt x="4686576" y="12290"/>
                </a:lnTo>
                <a:lnTo>
                  <a:pt x="4734573" y="12644"/>
                </a:lnTo>
                <a:lnTo>
                  <a:pt x="4782307" y="13121"/>
                </a:lnTo>
                <a:lnTo>
                  <a:pt x="4829771" y="13727"/>
                </a:lnTo>
                <a:lnTo>
                  <a:pt x="4876958" y="14464"/>
                </a:lnTo>
                <a:lnTo>
                  <a:pt x="4923864" y="15337"/>
                </a:lnTo>
                <a:lnTo>
                  <a:pt x="4970482" y="16348"/>
                </a:lnTo>
                <a:lnTo>
                  <a:pt x="5016805" y="17500"/>
                </a:lnTo>
                <a:lnTo>
                  <a:pt x="5062829" y="18799"/>
                </a:lnTo>
                <a:lnTo>
                  <a:pt x="5108546" y="20247"/>
                </a:lnTo>
                <a:lnTo>
                  <a:pt x="5153951" y="21847"/>
                </a:lnTo>
                <a:lnTo>
                  <a:pt x="5199038" y="23604"/>
                </a:lnTo>
                <a:lnTo>
                  <a:pt x="5243800" y="25521"/>
                </a:lnTo>
                <a:lnTo>
                  <a:pt x="5288232" y="27601"/>
                </a:lnTo>
                <a:lnTo>
                  <a:pt x="5332327" y="29848"/>
                </a:lnTo>
                <a:lnTo>
                  <a:pt x="5376080" y="32265"/>
                </a:lnTo>
                <a:lnTo>
                  <a:pt x="5419485" y="34856"/>
                </a:lnTo>
                <a:lnTo>
                  <a:pt x="5462534" y="37625"/>
                </a:lnTo>
                <a:lnTo>
                  <a:pt x="5505224" y="40575"/>
                </a:lnTo>
                <a:lnTo>
                  <a:pt x="5576426" y="57594"/>
                </a:lnTo>
                <a:lnTo>
                  <a:pt x="5612684" y="71592"/>
                </a:lnTo>
                <a:lnTo>
                  <a:pt x="5646412" y="90356"/>
                </a:lnTo>
                <a:lnTo>
                  <a:pt x="5697377" y="145507"/>
                </a:lnTo>
                <a:lnTo>
                  <a:pt x="5710162" y="183554"/>
                </a:lnTo>
                <a:lnTo>
                  <a:pt x="5711514" y="229690"/>
                </a:lnTo>
                <a:lnTo>
                  <a:pt x="5699207" y="284746"/>
                </a:lnTo>
                <a:lnTo>
                  <a:pt x="5659095" y="341676"/>
                </a:lnTo>
                <a:lnTo>
                  <a:pt x="5594836" y="371836"/>
                </a:lnTo>
                <a:lnTo>
                  <a:pt x="5559027" y="373860"/>
                </a:lnTo>
                <a:lnTo>
                  <a:pt x="5523631" y="365571"/>
                </a:lnTo>
                <a:lnTo>
                  <a:pt x="5490800" y="345762"/>
                </a:lnTo>
                <a:lnTo>
                  <a:pt x="5462682" y="313226"/>
                </a:lnTo>
                <a:lnTo>
                  <a:pt x="5441429" y="266756"/>
                </a:lnTo>
                <a:lnTo>
                  <a:pt x="5431389" y="221078"/>
                </a:lnTo>
                <a:lnTo>
                  <a:pt x="5431491" y="180871"/>
                </a:lnTo>
                <a:lnTo>
                  <a:pt x="5458518" y="116350"/>
                </a:lnTo>
                <a:lnTo>
                  <a:pt x="5515303" y="72153"/>
                </a:lnTo>
                <a:lnTo>
                  <a:pt x="5552603" y="57351"/>
                </a:lnTo>
                <a:lnTo>
                  <a:pt x="5594641" y="47241"/>
                </a:lnTo>
                <a:lnTo>
                  <a:pt x="5640515" y="41693"/>
                </a:lnTo>
                <a:lnTo>
                  <a:pt x="5689326" y="40575"/>
                </a:lnTo>
                <a:lnTo>
                  <a:pt x="6481346" y="27050"/>
                </a:lnTo>
                <a:lnTo>
                  <a:pt x="8278399" y="4508"/>
                </a:lnTo>
                <a:lnTo>
                  <a:pt x="10211967" y="0"/>
                </a:lnTo>
                <a:lnTo>
                  <a:pt x="11413537" y="40575"/>
                </a:lnTo>
              </a:path>
            </a:pathLst>
          </a:custGeom>
          <a:noFill/>
          <a:ln cap="flat" cmpd="sng" w="13525">
            <a:solidFill>
              <a:srgbClr val="D0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